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68" autoAdjust="0"/>
    <p:restoredTop sz="94660"/>
  </p:normalViewPr>
  <p:slideViewPr>
    <p:cSldViewPr snapToGrid="0">
      <p:cViewPr>
        <p:scale>
          <a:sx n="77" d="100"/>
          <a:sy n="77" d="100"/>
        </p:scale>
        <p:origin x="1962" y="-16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7A78-425C-45DE-8E1F-A34EB8ECD16D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23C-5099-4F11-B052-B858BFB5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126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7A78-425C-45DE-8E1F-A34EB8ECD16D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23C-5099-4F11-B052-B858BFB5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14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7A78-425C-45DE-8E1F-A34EB8ECD16D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23C-5099-4F11-B052-B858BFB5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726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7A78-425C-45DE-8E1F-A34EB8ECD16D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23C-5099-4F11-B052-B858BFB5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568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7A78-425C-45DE-8E1F-A34EB8ECD16D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23C-5099-4F11-B052-B858BFB5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72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7A78-425C-45DE-8E1F-A34EB8ECD16D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23C-5099-4F11-B052-B858BFB5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003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7A78-425C-45DE-8E1F-A34EB8ECD16D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23C-5099-4F11-B052-B858BFB5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314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7A78-425C-45DE-8E1F-A34EB8ECD16D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23C-5099-4F11-B052-B858BFB5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766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7A78-425C-45DE-8E1F-A34EB8ECD16D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23C-5099-4F11-B052-B858BFB5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267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7A78-425C-45DE-8E1F-A34EB8ECD16D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23C-5099-4F11-B052-B858BFB5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82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7A78-425C-45DE-8E1F-A34EB8ECD16D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23C-5099-4F11-B052-B858BFB5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817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E7A78-425C-45DE-8E1F-A34EB8ECD16D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F423C-5099-4F11-B052-B858BFB5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723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336885" y="711504"/>
            <a:ext cx="6810844" cy="1457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44458" algn="just">
              <a:lnSpc>
                <a:spcPct val="150000"/>
              </a:lnSpc>
            </a:pPr>
            <a:r>
              <a:rPr lang="ja-JP" altLang="en-US" sz="13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13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奈良市国際交流協会</a:t>
            </a:r>
            <a:r>
              <a:rPr lang="en-US" altLang="ja-JP" sz="13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 </a:t>
            </a:r>
            <a:r>
              <a:rPr lang="ja-JP" altLang="ja-JP" sz="13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事務局</a:t>
            </a:r>
            <a:r>
              <a:rPr lang="ja-JP" altLang="en-US" sz="13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（井上・和田・佐藤・金） </a:t>
            </a:r>
            <a:r>
              <a:rPr lang="ja-JP" altLang="ja-JP" sz="13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宛</a:t>
            </a:r>
          </a:p>
          <a:p>
            <a:pPr indent="144458" algn="just">
              <a:lnSpc>
                <a:spcPct val="150000"/>
              </a:lnSpc>
            </a:pPr>
            <a:r>
              <a:rPr lang="ja-JP" altLang="en-US" sz="1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</a:t>
            </a:r>
            <a:r>
              <a:rPr lang="ja-JP" altLang="ja-JP" sz="1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＊</a:t>
            </a:r>
            <a:r>
              <a:rPr lang="en-US" altLang="ja-JP" sz="1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E-Mail</a:t>
            </a:r>
            <a:r>
              <a:rPr lang="ja-JP" altLang="ja-JP" sz="1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en-US" altLang="ja-JP" sz="1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kankousenryaku@city.nara.lg.jp</a:t>
            </a:r>
            <a:endParaRPr lang="ja-JP" altLang="ja-JP" sz="1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144458" algn="just"/>
            <a:r>
              <a:rPr lang="ja-JP" altLang="en-US" sz="1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</a:t>
            </a:r>
            <a:r>
              <a:rPr lang="ja-JP" altLang="ja-JP" sz="1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＊</a:t>
            </a:r>
            <a:r>
              <a:rPr lang="en-US" altLang="ja-JP" sz="1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Tel </a:t>
            </a:r>
            <a:r>
              <a:rPr lang="ja-JP" altLang="ja-JP" sz="1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en-US" altLang="ja-JP" sz="1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0742-34-1965 </a:t>
            </a:r>
            <a:r>
              <a:rPr lang="ja-JP" altLang="ja-JP" sz="1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altLang="ja-JP" sz="1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1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＊</a:t>
            </a:r>
            <a:r>
              <a:rPr lang="en-US" altLang="ja-JP" sz="1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Fax </a:t>
            </a:r>
            <a:r>
              <a:rPr lang="ja-JP" altLang="ja-JP" sz="1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en-US" altLang="ja-JP" sz="1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0742-35-6822   </a:t>
            </a:r>
            <a:r>
              <a:rPr lang="ja-JP" altLang="ja-JP" sz="13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en-US" sz="13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</a:t>
            </a:r>
            <a:endParaRPr lang="ja-JP" altLang="ja-JP" sz="13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下記枠内を記入し、事務局へ</a:t>
            </a:r>
            <a:r>
              <a:rPr lang="ja-JP" altLang="en-US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メールで</a:t>
            </a:r>
            <a:r>
              <a:rPr lang="ja-JP" altLang="ja-JP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お送り</a:t>
            </a:r>
            <a:r>
              <a:rPr lang="ja-JP" altLang="en-US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ください</a:t>
            </a:r>
            <a:r>
              <a:rPr lang="ja-JP" altLang="ja-JP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。</a:t>
            </a:r>
            <a:r>
              <a:rPr lang="ja-JP" altLang="en-US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後日</a:t>
            </a:r>
            <a:r>
              <a:rPr lang="ja-JP" altLang="ja-JP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担当者より連絡いたします。</a:t>
            </a:r>
            <a:endParaRPr lang="en-US" altLang="ja-JP" sz="12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メールで提出される場合は、件名に「出前講座</a:t>
            </a:r>
            <a:r>
              <a:rPr lang="en-US" altLang="ja-JP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申込書</a:t>
            </a:r>
            <a:r>
              <a:rPr lang="en-US" altLang="ja-JP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】</a:t>
            </a:r>
            <a:r>
              <a:rPr lang="ja-JP" altLang="en-US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」とご記載ください。</a:t>
            </a:r>
            <a:endParaRPr lang="en-US" altLang="ja-JP" sz="12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02433" y="164986"/>
            <a:ext cx="67555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24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奈良市国際交流出前講座【申込書】</a:t>
            </a:r>
            <a:endParaRPr lang="ja-JP" altLang="ja-JP" sz="2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57200" y="9145090"/>
            <a:ext cx="6755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ja-JP" sz="1200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※実施希望日の</a:t>
            </a:r>
            <a:r>
              <a:rPr lang="ja-JP" altLang="en-US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４５</a:t>
            </a:r>
            <a:r>
              <a:rPr lang="ja-JP" altLang="ja-JP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日前</a:t>
            </a:r>
            <a:r>
              <a:rPr lang="ja-JP" altLang="en-US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（目安）まで</a:t>
            </a:r>
            <a:r>
              <a:rPr lang="ja-JP" altLang="ja-JP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には申込書をご提出願います。</a:t>
            </a:r>
            <a:endParaRPr lang="en-US" altLang="ja-JP" sz="12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➡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実施希望日</a:t>
            </a:r>
            <a:r>
              <a:rPr lang="ja-JP" altLang="en-US" sz="1200">
                <a:latin typeface="游明朝" panose="02020400000000000000" pitchFamily="18" charset="-128"/>
                <a:ea typeface="游明朝" panose="02020400000000000000" pitchFamily="18" charset="-128"/>
              </a:rPr>
              <a:t>の３０日前（目安）まで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には、留学生の派遣可否をご報告いたします。</a:t>
            </a:r>
            <a:endParaRPr lang="ja-JP" altLang="ja-JP" sz="12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※備考欄には、</a:t>
            </a:r>
            <a:r>
              <a:rPr lang="ja-JP" altLang="en-US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その</a:t>
            </a:r>
            <a:r>
              <a:rPr lang="ja-JP" altLang="ja-JP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他</a:t>
            </a:r>
            <a:r>
              <a:rPr lang="ja-JP" altLang="en-US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伝達</a:t>
            </a:r>
            <a:r>
              <a:rPr lang="ja-JP" altLang="ja-JP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事項</a:t>
            </a:r>
            <a:r>
              <a:rPr lang="ja-JP" altLang="en-US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等について</a:t>
            </a:r>
            <a:r>
              <a:rPr lang="ja-JP" altLang="ja-JP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ご記入</a:t>
            </a:r>
            <a:r>
              <a:rPr lang="ja-JP" altLang="en-US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ください</a:t>
            </a:r>
            <a:r>
              <a:rPr lang="ja-JP" altLang="ja-JP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。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454971"/>
              </p:ext>
            </p:extLst>
          </p:nvPr>
        </p:nvGraphicFramePr>
        <p:xfrm>
          <a:off x="457200" y="2543235"/>
          <a:ext cx="5835316" cy="6550997"/>
        </p:xfrm>
        <a:graphic>
          <a:graphicData uri="http://schemas.openxmlformats.org/drawingml/2006/table">
            <a:tbl>
              <a:tblPr/>
              <a:tblGrid>
                <a:gridCol w="1082842">
                  <a:extLst>
                    <a:ext uri="{9D8B030D-6E8A-4147-A177-3AD203B41FA5}">
                      <a16:colId xmlns:a16="http://schemas.microsoft.com/office/drawing/2014/main" val="515778389"/>
                    </a:ext>
                  </a:extLst>
                </a:gridCol>
                <a:gridCol w="673769">
                  <a:extLst>
                    <a:ext uri="{9D8B030D-6E8A-4147-A177-3AD203B41FA5}">
                      <a16:colId xmlns:a16="http://schemas.microsoft.com/office/drawing/2014/main" val="4167779608"/>
                    </a:ext>
                  </a:extLst>
                </a:gridCol>
                <a:gridCol w="1346655">
                  <a:extLst>
                    <a:ext uri="{9D8B030D-6E8A-4147-A177-3AD203B41FA5}">
                      <a16:colId xmlns:a16="http://schemas.microsoft.com/office/drawing/2014/main" val="1448153698"/>
                    </a:ext>
                  </a:extLst>
                </a:gridCol>
                <a:gridCol w="831640">
                  <a:extLst>
                    <a:ext uri="{9D8B030D-6E8A-4147-A177-3AD203B41FA5}">
                      <a16:colId xmlns:a16="http://schemas.microsoft.com/office/drawing/2014/main" val="3616560561"/>
                    </a:ext>
                  </a:extLst>
                </a:gridCol>
                <a:gridCol w="1900410">
                  <a:extLst>
                    <a:ext uri="{9D8B030D-6E8A-4147-A177-3AD203B41FA5}">
                      <a16:colId xmlns:a16="http://schemas.microsoft.com/office/drawing/2014/main" val="9351785"/>
                    </a:ext>
                  </a:extLst>
                </a:gridCol>
              </a:tblGrid>
              <a:tr h="4899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第一希望</a:t>
                      </a:r>
                    </a:p>
                  </a:txBody>
                  <a:tcPr marL="8644" marR="8644" marT="864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日時</a:t>
                      </a:r>
                    </a:p>
                  </a:txBody>
                  <a:tcPr marL="8644" marR="8644" marT="8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令和　　年　　月　　日（　　）　　時　 　分 ～　　時       分</a:t>
                      </a:r>
                    </a:p>
                  </a:txBody>
                  <a:tcPr marL="8644" marR="8644" marT="8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247584"/>
                  </a:ext>
                </a:extLst>
              </a:tr>
              <a:tr h="4899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講座番号</a:t>
                      </a:r>
                    </a:p>
                  </a:txBody>
                  <a:tcPr marL="8644" marR="8644" marT="8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</a:t>
                      </a:r>
                    </a:p>
                  </a:txBody>
                  <a:tcPr marL="8644" marR="8644" marT="8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782537"/>
                  </a:ext>
                </a:extLst>
              </a:tr>
              <a:tr h="4899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第二希望</a:t>
                      </a:r>
                    </a:p>
                  </a:txBody>
                  <a:tcPr marL="8644" marR="8644" marT="864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日時</a:t>
                      </a:r>
                    </a:p>
                  </a:txBody>
                  <a:tcPr marL="8644" marR="8644" marT="8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令和　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</a:t>
                      </a:r>
                      <a:r>
                        <a:rPr lang="zh-TW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年　　月　　日（　　）　　時　 　分 ～　　時       分</a:t>
                      </a:r>
                    </a:p>
                  </a:txBody>
                  <a:tcPr marL="8644" marR="8644" marT="8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5930098"/>
                  </a:ext>
                </a:extLst>
              </a:tr>
              <a:tr h="4899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講座番号</a:t>
                      </a:r>
                    </a:p>
                  </a:txBody>
                  <a:tcPr marL="8644" marR="8644" marT="8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</a:t>
                      </a:r>
                    </a:p>
                  </a:txBody>
                  <a:tcPr marL="8644" marR="8644" marT="8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993194"/>
                  </a:ext>
                </a:extLst>
              </a:tr>
              <a:tr h="48992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申込団体名</a:t>
                      </a:r>
                    </a:p>
                  </a:txBody>
                  <a:tcPr marL="8644" marR="8644" marT="864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</a:t>
                      </a:r>
                    </a:p>
                  </a:txBody>
                  <a:tcPr marL="8644" marR="8644" marT="8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130283"/>
                  </a:ext>
                </a:extLst>
              </a:tr>
              <a:tr h="57116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学校の住所</a:t>
                      </a:r>
                    </a:p>
                  </a:txBody>
                  <a:tcPr marL="8644" marR="8644" marT="864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〒（　　　　　　　　）　　　　（最寄り駅　　　　　　　　　　駅）</a:t>
                      </a:r>
                      <a:b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</a:b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</a:t>
                      </a:r>
                    </a:p>
                  </a:txBody>
                  <a:tcPr marL="8644" marR="8644" marT="8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531972"/>
                  </a:ext>
                </a:extLst>
              </a:tr>
              <a:tr h="48992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連絡がつく</a:t>
                      </a:r>
                      <a:b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</a:b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担当者名</a:t>
                      </a:r>
                    </a:p>
                  </a:txBody>
                  <a:tcPr marL="8644" marR="8644" marT="864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</a:t>
                      </a:r>
                    </a:p>
                  </a:txBody>
                  <a:tcPr marL="8644" marR="8644" marT="8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178537"/>
                  </a:ext>
                </a:extLst>
              </a:tr>
              <a:tr h="48992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担当者の</a:t>
                      </a:r>
                      <a:b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</a:b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連絡先</a:t>
                      </a:r>
                    </a:p>
                  </a:txBody>
                  <a:tcPr marL="8644" marR="8644" marT="864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</a:t>
                      </a:r>
                    </a:p>
                  </a:txBody>
                  <a:tcPr marL="8644" marR="8644" marT="8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FAX</a:t>
                      </a:r>
                    </a:p>
                  </a:txBody>
                  <a:tcPr marL="8644" marR="8644" marT="8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</a:t>
                      </a:r>
                    </a:p>
                  </a:txBody>
                  <a:tcPr marL="8644" marR="8644" marT="8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37159"/>
                  </a:ext>
                </a:extLst>
              </a:tr>
              <a:tr h="48992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担当者の</a:t>
                      </a:r>
                      <a:b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</a:b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メール</a:t>
                      </a:r>
                    </a:p>
                  </a:txBody>
                  <a:tcPr marL="8644" marR="8644" marT="864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</a:t>
                      </a:r>
                    </a:p>
                  </a:txBody>
                  <a:tcPr marL="8644" marR="8644" marT="8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295881"/>
                  </a:ext>
                </a:extLst>
              </a:tr>
              <a:tr h="63307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受講対象者</a:t>
                      </a:r>
                    </a:p>
                  </a:txBody>
                  <a:tcPr marL="8644" marR="8644" marT="864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年生　</a:t>
                      </a:r>
                    </a:p>
                  </a:txBody>
                  <a:tcPr marL="8644" marR="8644" marT="8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受講人数</a:t>
                      </a:r>
                    </a:p>
                  </a:txBody>
                  <a:tcPr marL="8644" marR="8644" marT="8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　　　　　人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（対象クラス：　　年　組）</a:t>
                      </a:r>
                    </a:p>
                  </a:txBody>
                  <a:tcPr marL="8644" marR="8644" marT="8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9918679"/>
                  </a:ext>
                </a:extLst>
              </a:tr>
              <a:tr h="4783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実施場所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（部屋名など）</a:t>
                      </a:r>
                    </a:p>
                  </a:txBody>
                  <a:tcPr marL="8644" marR="8644" marT="864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　　　　　　　　　　　（記入例：●年●組教室、大講座室、体育館など）</a:t>
                      </a:r>
                    </a:p>
                  </a:txBody>
                  <a:tcPr marL="8644" marR="8644" marT="8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404415"/>
                  </a:ext>
                </a:extLst>
              </a:tr>
              <a:tr h="45905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備品借用の可否</a:t>
                      </a:r>
                    </a:p>
                  </a:txBody>
                  <a:tcPr marL="8644" marR="8644" marT="864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 事前にメールで講座資料データをお送りし、貴校のパソコンをお借りすることはできますか？　（□可 ・ □否）</a:t>
                      </a:r>
                    </a:p>
                  </a:txBody>
                  <a:tcPr marL="8644" marR="8644" marT="8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050334"/>
                  </a:ext>
                </a:extLst>
              </a:tr>
              <a:tr h="48992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備考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（英語での実施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希望など）</a:t>
                      </a:r>
                    </a:p>
                  </a:txBody>
                  <a:tcPr marL="8644" marR="8644" marT="864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</a:t>
                      </a:r>
                    </a:p>
                  </a:txBody>
                  <a:tcPr marL="8644" marR="8644" marT="8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211928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3066716" y="2296839"/>
            <a:ext cx="3225800" cy="284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44458" algn="just"/>
            <a:r>
              <a:rPr lang="ja-JP" altLang="en-US" sz="1246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提出日：令和　　　年　　　月　　　日</a:t>
            </a:r>
            <a:endParaRPr lang="en-US" altLang="ja-JP" sz="1246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558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1251</TotalTime>
  <Words>319</Words>
  <Application>Microsoft Office PowerPoint</Application>
  <PresentationFormat>A4 210 x 297 mm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奈良市役所</dc:creator>
  <cp:lastModifiedBy>jn0238</cp:lastModifiedBy>
  <cp:revision>82</cp:revision>
  <cp:lastPrinted>2022-03-01T01:34:45Z</cp:lastPrinted>
  <dcterms:created xsi:type="dcterms:W3CDTF">2020-05-29T05:32:15Z</dcterms:created>
  <dcterms:modified xsi:type="dcterms:W3CDTF">2025-06-11T07:19:29Z</dcterms:modified>
</cp:coreProperties>
</file>